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35" r:id="rId3"/>
    <p:sldId id="336" r:id="rId4"/>
    <p:sldId id="337" r:id="rId5"/>
    <p:sldId id="338" r:id="rId6"/>
    <p:sldId id="339" r:id="rId7"/>
    <p:sldId id="268" r:id="rId8"/>
    <p:sldId id="274" r:id="rId9"/>
    <p:sldId id="270" r:id="rId10"/>
    <p:sldId id="272" r:id="rId11"/>
    <p:sldId id="296" r:id="rId12"/>
    <p:sldId id="288" r:id="rId13"/>
    <p:sldId id="340" r:id="rId14"/>
    <p:sldId id="302" r:id="rId15"/>
    <p:sldId id="324" r:id="rId16"/>
    <p:sldId id="304" r:id="rId17"/>
    <p:sldId id="292" r:id="rId18"/>
    <p:sldId id="306" r:id="rId19"/>
    <p:sldId id="293" r:id="rId20"/>
    <p:sldId id="291" r:id="rId21"/>
    <p:sldId id="284" r:id="rId22"/>
    <p:sldId id="287" r:id="rId23"/>
    <p:sldId id="329" r:id="rId24"/>
    <p:sldId id="331" r:id="rId25"/>
    <p:sldId id="298" r:id="rId26"/>
    <p:sldId id="301" r:id="rId27"/>
    <p:sldId id="314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/>
    <p:restoredTop sz="85553" autoAdjust="0"/>
  </p:normalViewPr>
  <p:slideViewPr>
    <p:cSldViewPr>
      <p:cViewPr varScale="1">
        <p:scale>
          <a:sx n="111" d="100"/>
          <a:sy n="111" d="100"/>
        </p:scale>
        <p:origin x="2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9" d="100"/>
          <a:sy n="149" d="100"/>
        </p:scale>
        <p:origin x="37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D226DD-9812-2B4E-A1DE-0E1E7AF5B4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48F9D3-DC34-5A45-9134-D3671DCE5B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727B5-EF43-1748-8099-90780B2BA0B4}" type="datetimeFigureOut">
              <a:rPr lang="en-US" smtClean="0"/>
              <a:t>11/6/24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E540D2-6B7F-AD46-92F5-F2A37B96EE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E6339-8B75-1D46-8B18-2C4591E489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26477-6D92-754D-B3A5-6115F36AB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29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2A8F0A-C154-5446-A3A8-D3AD5C3C73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D98325-583C-DD45-A6A7-76152ED35D0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FF5FAA-2772-274C-A6DB-6BB1437F242C}" type="datetimeFigureOut">
              <a:rPr lang="en-US" altLang="en-US"/>
              <a:pPr/>
              <a:t>11/5/24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247FBC0-A0AB-4943-BDBC-AD24A140B0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48B6DAD-1371-3445-BDEE-2ADB438E0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1EDC7-7EBB-B144-8EAB-5543D4C6F1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88DF6-7088-B747-A3D2-B37FC3E6E0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647BC6-3C73-3145-BA02-0050B84394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304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394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7E84B2A9-47BA-DC4B-BEEC-DDBC55A69B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0648D14-96CA-6A4A-A3A3-E9F1CC3FD849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CA54CDFD-E429-9C43-9921-14A55C4137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2825E7A-FFCA-8E4C-8DAB-793FFBD34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27F5BA56-5FB3-D44C-813F-80632C341C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831EB8-0753-7241-BE44-6C026EEE15D5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60E21FDF-2BD7-7240-A9AF-935F13EF34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1087870-47A7-D34C-AE1E-9C0B21132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BB5797E2-5049-544C-A39C-18B4A26DF0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47E86A-C2D1-B344-8281-28451EE0C109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904B3609-4F25-C046-B8BE-5B0ACE817E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25EC850-085B-B04E-8C99-50CBE8365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BB5797E2-5049-544C-A39C-18B4A26DF0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47E86A-C2D1-B344-8281-28451EE0C109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904B3609-4F25-C046-B8BE-5B0ACE817E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25EC850-085B-B04E-8C99-50CBE8365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0492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059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79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666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69F88542-BC9E-6747-84A5-7AC9F36A1D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98ECA31-DF4D-834B-8D65-D0AACA2EA18E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E857EB07-2A5F-134C-813A-339AA9B686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CAB3400-1971-384E-B1BF-32518AE69A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703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55566ACE-9453-8C4F-B2BC-40B1F1FEC1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E40FA27-E7B5-154F-8206-F1FFEE06EBCF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1BAA3B11-54DF-B34A-830C-961F9A3C6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863499F-D854-584A-9517-C5B279CB0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E8DDE-8E7C-0DF4-8ECC-7E5DA0E62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AD91E42F-0223-3741-81F0-8D4B9857AC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91B004-915D-0445-B190-9984DC1F5300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30559AF9-E4FF-0462-8283-565441183D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18C37A7-1E29-2FB4-281D-CDA594C24E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886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A15C84D1-D32B-4D4C-8A49-26ECEC0FE4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ABE56EA-3E25-4B4E-B9AA-313CCBA9588D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41801D05-7D1D-884D-912D-CF85D38BF7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05C9454-3041-2941-9009-20ED057616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865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7047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0738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7114972C-3027-1D42-8005-CC4ABEA074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23246E8-F7BA-A649-88D0-BBF3E7376441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D6872962-F50E-1D44-AAEC-9CF1A67C86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360BF64-C68F-7143-9EDA-F1C48D3CC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7F9FAEE8-E9FF-7F47-8C82-EB68875965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F70BD3-8B30-754F-A970-1F7DD7C26F1C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ACB7B52F-F30F-774D-9581-125F4EDE01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71C78F5-124E-4B4A-8DDE-FE40288FA2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E8DDE-8E7C-0DF4-8ECC-7E5DA0E62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AD91E42F-0223-3741-81F0-8D4B9857AC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91B004-915D-0445-B190-9984DC1F5300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30559AF9-E4FF-0462-8283-565441183D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18C37A7-1E29-2FB4-281D-CDA594C24E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3046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E8DDE-8E7C-0DF4-8ECC-7E5DA0E62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AD91E42F-0223-3741-81F0-8D4B9857AC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91B004-915D-0445-B190-9984DC1F5300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30559AF9-E4FF-0462-8283-565441183D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18C37A7-1E29-2FB4-281D-CDA594C24E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5518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E8DDE-8E7C-0DF4-8ECC-7E5DA0E62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AD91E42F-0223-3741-81F0-8D4B9857AC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91B004-915D-0445-B190-9984DC1F5300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30559AF9-E4FF-0462-8283-565441183D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18C37A7-1E29-2FB4-281D-CDA594C24E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5293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E8DDE-8E7C-0DF4-8ECC-7E5DA0E62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AD91E42F-0223-3741-81F0-8D4B9857AC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91B004-915D-0445-B190-9984DC1F5300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30559AF9-E4FF-0462-8283-565441183D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18C37A7-1E29-2FB4-281D-CDA594C24E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9653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897DE665-B9B6-694D-B70B-2D3127F80C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729E8E7-CD52-8E47-B5E1-F8BE6ADA68D2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42FF222D-096A-3F4C-AD5E-411BE2AC51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E43E242-2ACC-1040-BA0D-6DCA5AA35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294AC9D1-D39E-284D-B289-47F56AB9D5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1E20A4-96F2-2446-BBA7-7C1459D8504F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B921ED8A-6C30-5541-9575-A93CC8F317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CA6F53D-5F47-0242-AB3A-3EF8FD75F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D0F8C7BB-BA6A-F140-AD4F-6861159558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C924B9A-C82A-C940-9797-E91BC2B1D81A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FE34C341-25AB-EB41-ABDA-0D7D6FDD07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8F1BEF1-A2F8-0947-A145-478124249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B4A56F-5B2D-704D-8F54-BCFCE10E0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D784AD-749B-254E-960C-3516A096BE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16EAFD-2024-B54E-817B-948B1C00E3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F9EAF2-D03D-C344-A667-E78103780A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107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ACB066-1675-D744-875A-6BAD5005D3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32B139-AC3C-0C43-B5E6-F0869D251E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90187C-A592-984F-B460-931480A1C6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3324F9-EB3C-3F44-990C-2204182D49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97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869687-BEB4-904A-894B-3FE8C8506A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B9377E-A4D5-D548-886F-F4D7E7A0D4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A3A446-4211-214E-BACC-3E3C85150B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6C639-528F-BB4A-92D1-320037AD81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61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24FC90-C670-7346-AD06-5C73E65581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29170B-DEE0-3D42-8568-70BF9DF939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70FE43-DE6D-D942-9A35-1614471A77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801A7-947B-764D-9A3F-AB78F01EB8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99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AF9BC3-1233-954E-AF91-128063AEE7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1D3508-D567-5E46-B856-F9CB27AEB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4120B5-1903-A949-B457-94BB9B3CFE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E4691-2540-E24B-89C7-0972AB038A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67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42EAEF-C45B-5249-BF98-91148ABB7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E1E391-704C-9C41-951F-26CBD8ED03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ADD4CC-BD7A-1A4F-A14A-80F6BCDC46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6C8FA-F99F-164A-B738-94BFAAA38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35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821786-8695-BB41-AB96-C95514B82D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ECFFE8-CB1A-FD47-BF8C-606EDD02DF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E550CB3-9CD3-9042-BB7B-CA6A08553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C00673-B0AD-F14C-841B-59763523DF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5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B8DD24A-128B-DB49-A22C-3BFE716C9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8972EFB-0A8D-BC4E-8BA1-8DF7FD3B1D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6C6B79-6E6F-8E4C-B5E3-4797BFE54D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AE207-52F0-FD48-AAEC-2A9D3632FC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98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027363-DB29-AA4F-8020-666ACFFDF8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90890A-229D-2B45-97C7-AE95023457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1CC3DA1-1644-1B47-8BC5-293D1D4016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CCD49-B52C-484C-AC63-4C2FD2DA2B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43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143BFF-A5C9-0D42-805E-30FC8EC161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6A0162-B359-5541-A324-3C46EE5A61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AD994-EF47-BC4D-8871-EAF8969541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172B3-7BD3-7846-A4BD-70D982B985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44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A92499-D774-8048-8BE0-052383564A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651682-83E4-094B-B33E-2113898C48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82BC2D-323B-3746-BE25-53E3E58BBC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20911-5625-9D4C-96A0-50FDC4AA83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6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E6E79C2-D38D-D149-98ED-4A303BBE6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01DF31C-B6E4-064E-B934-B24200D20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3DB169F-F2B6-3248-BEE9-BF6A8A6009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C9A2360-0379-4647-B790-3C9CA8E3C1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1493218-65B8-5E4E-8365-45EB98E69A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83AECA-3522-C542-B76D-F655123318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skassess.ca/info/new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42585A5C-670E-E94D-BBEE-50B1AD40AC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8206680" cy="2583160"/>
          </a:xfrm>
        </p:spPr>
        <p:txBody>
          <a:bodyPr/>
          <a:lstStyle/>
          <a:p>
            <a:pPr algn="l" eaLnBrk="1" hangingPunct="1"/>
            <a:r>
              <a:rPr lang="en-US" altLang="en-US" dirty="0" err="1"/>
              <a:t>RiskAssess</a:t>
            </a:r>
            <a:r>
              <a:rPr lang="en-US" altLang="en-US" dirty="0"/>
              <a:t> software:</a:t>
            </a:r>
            <a:br>
              <a:rPr lang="en-US" altLang="en-US" sz="800" dirty="0"/>
            </a:br>
            <a:br>
              <a:rPr lang="en-US" altLang="en-US" sz="800" dirty="0"/>
            </a:br>
            <a:r>
              <a:rPr lang="en-US" altLang="en-US" sz="3600" dirty="0"/>
              <a:t>hazard information, WHMIS labels, disposal advice and risk assessments for safe laboratories!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E66C1E02-B6F0-F841-87CD-745AD919F1E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400800" cy="8509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Phillip Crisp and Eva Crisp</a:t>
            </a:r>
          </a:p>
        </p:txBody>
      </p:sp>
      <p:pic>
        <p:nvPicPr>
          <p:cNvPr id="14339" name="Picture 2" descr="burning_hair_medium.jpg">
            <a:extLst>
              <a:ext uri="{FF2B5EF4-FFF2-40B4-BE49-F238E27FC236}">
                <a16:creationId xmlns:a16="http://schemas.microsoft.com/office/drawing/2014/main" id="{AE781C3D-7938-8842-B0AA-0D91D8739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6C16F74E-55A7-3D48-9DB4-85ED15C61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6699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Risk control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912C4C71-772F-A242-8101-37EC3BC43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235" y="1904999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Hierarchy of options:</a:t>
            </a:r>
            <a:br>
              <a:rPr lang="en-US" altLang="en-US" sz="2800" dirty="0"/>
            </a:br>
            <a:br>
              <a:rPr lang="en-US" altLang="en-US" sz="2800" dirty="0"/>
            </a:br>
            <a:endParaRPr lang="en-US" altLang="en-US" sz="28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elimination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substitution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isolation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engineering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administration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personal protective equipment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/>
          </a:p>
        </p:txBody>
      </p:sp>
      <p:sp>
        <p:nvSpPr>
          <p:cNvPr id="28675" name="Line 4">
            <a:extLst>
              <a:ext uri="{FF2B5EF4-FFF2-40B4-BE49-F238E27FC236}">
                <a16:creationId xmlns:a16="http://schemas.microsoft.com/office/drawing/2014/main" id="{5523C2CC-07E3-7946-9AA3-DC019340C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60198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Line 5">
            <a:extLst>
              <a:ext uri="{FF2B5EF4-FFF2-40B4-BE49-F238E27FC236}">
                <a16:creationId xmlns:a16="http://schemas.microsoft.com/office/drawing/2014/main" id="{BBBE3838-F613-F847-BDA4-81DDD664B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95400" y="2209800"/>
            <a:ext cx="327660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Line 6">
            <a:extLst>
              <a:ext uri="{FF2B5EF4-FFF2-40B4-BE49-F238E27FC236}">
                <a16:creationId xmlns:a16="http://schemas.microsoft.com/office/drawing/2014/main" id="{57768064-BDF6-F24A-A254-270748D761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209800"/>
            <a:ext cx="327660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66A59EA0-F6C7-B44D-840A-5F4AF76CED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7675" y="476250"/>
            <a:ext cx="3382963" cy="555625"/>
          </a:xfrm>
        </p:spPr>
        <p:txBody>
          <a:bodyPr/>
          <a:lstStyle/>
          <a:p>
            <a:pPr eaLnBrk="1" hangingPunct="1"/>
            <a:r>
              <a:rPr lang="en-US" altLang="en-US" sz="3200"/>
              <a:t>Assess risks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412428-A9A2-674D-A5EC-249E024F0E10}"/>
              </a:ext>
            </a:extLst>
          </p:cNvPr>
          <p:cNvCxnSpPr/>
          <p:nvPr/>
        </p:nvCxnSpPr>
        <p:spPr bwMode="auto">
          <a:xfrm>
            <a:off x="4643438" y="1125538"/>
            <a:ext cx="0" cy="1428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47CB99-7F1D-E748-ACC2-0D522183E7E9}"/>
              </a:ext>
            </a:extLst>
          </p:cNvPr>
          <p:cNvCxnSpPr/>
          <p:nvPr/>
        </p:nvCxnSpPr>
        <p:spPr bwMode="auto">
          <a:xfrm>
            <a:off x="2771775" y="1268413"/>
            <a:ext cx="38877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31ACCC-1BA2-824C-A1B6-77499D2607EC}"/>
              </a:ext>
            </a:extLst>
          </p:cNvPr>
          <p:cNvCxnSpPr/>
          <p:nvPr/>
        </p:nvCxnSpPr>
        <p:spPr bwMode="auto">
          <a:xfrm>
            <a:off x="2771775" y="1268413"/>
            <a:ext cx="0" cy="215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E38677-4524-E043-B0DD-595911637C46}"/>
              </a:ext>
            </a:extLst>
          </p:cNvPr>
          <p:cNvCxnSpPr/>
          <p:nvPr/>
        </p:nvCxnSpPr>
        <p:spPr bwMode="auto">
          <a:xfrm>
            <a:off x="6659563" y="1268413"/>
            <a:ext cx="0" cy="215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726" name="Rectangle 2">
            <a:extLst>
              <a:ext uri="{FF2B5EF4-FFF2-40B4-BE49-F238E27FC236}">
                <a16:creationId xmlns:a16="http://schemas.microsoft.com/office/drawing/2014/main" id="{78A7615D-AC59-EB42-B804-B314BF132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628775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≥Medium</a:t>
            </a:r>
          </a:p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risk level</a:t>
            </a:r>
          </a:p>
        </p:txBody>
      </p:sp>
      <p:sp>
        <p:nvSpPr>
          <p:cNvPr id="30727" name="Rectangle 2">
            <a:extLst>
              <a:ext uri="{FF2B5EF4-FFF2-40B4-BE49-F238E27FC236}">
                <a16:creationId xmlns:a16="http://schemas.microsoft.com/office/drawing/2014/main" id="{51F39CCB-7573-CC41-852E-A35F1D50A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628775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Low</a:t>
            </a:r>
          </a:p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risk level</a:t>
            </a:r>
          </a:p>
        </p:txBody>
      </p:sp>
      <p:sp>
        <p:nvSpPr>
          <p:cNvPr id="30728" name="Rectangle 2">
            <a:extLst>
              <a:ext uri="{FF2B5EF4-FFF2-40B4-BE49-F238E27FC236}">
                <a16:creationId xmlns:a16="http://schemas.microsoft.com/office/drawing/2014/main" id="{CC566DC2-6ED7-C94A-AF7F-41BC4FD7F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997200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tx2"/>
                </a:solidFill>
              </a:rPr>
              <a:t>Add control measures</a:t>
            </a:r>
          </a:p>
        </p:txBody>
      </p:sp>
      <p:sp>
        <p:nvSpPr>
          <p:cNvPr id="30729" name="Rectangle 2">
            <a:extLst>
              <a:ext uri="{FF2B5EF4-FFF2-40B4-BE49-F238E27FC236}">
                <a16:creationId xmlns:a16="http://schemas.microsoft.com/office/drawing/2014/main" id="{D1ABD6D0-EED4-D745-9CA3-CEC1E62C5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997200"/>
            <a:ext cx="25923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DO</a:t>
            </a:r>
          </a:p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EXPERIMENT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EC38F0F-FFA2-BE4A-A075-B792571CB70E}"/>
              </a:ext>
            </a:extLst>
          </p:cNvPr>
          <p:cNvCxnSpPr/>
          <p:nvPr/>
        </p:nvCxnSpPr>
        <p:spPr bwMode="auto">
          <a:xfrm>
            <a:off x="2771775" y="2420938"/>
            <a:ext cx="0" cy="431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076B01A-DB6B-824E-8F3C-4C66877A1EFB}"/>
              </a:ext>
            </a:extLst>
          </p:cNvPr>
          <p:cNvCxnSpPr/>
          <p:nvPr/>
        </p:nvCxnSpPr>
        <p:spPr bwMode="auto">
          <a:xfrm>
            <a:off x="6659563" y="2420938"/>
            <a:ext cx="0" cy="431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4C86F30-11D5-1E49-AFD8-CB2997A6AB9D}"/>
              </a:ext>
            </a:extLst>
          </p:cNvPr>
          <p:cNvCxnSpPr/>
          <p:nvPr/>
        </p:nvCxnSpPr>
        <p:spPr bwMode="auto">
          <a:xfrm>
            <a:off x="2771775" y="3789363"/>
            <a:ext cx="0" cy="144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194FB4-68AF-2841-BC10-CB68EE7F1302}"/>
              </a:ext>
            </a:extLst>
          </p:cNvPr>
          <p:cNvCxnSpPr/>
          <p:nvPr/>
        </p:nvCxnSpPr>
        <p:spPr bwMode="auto">
          <a:xfrm>
            <a:off x="1331913" y="3933825"/>
            <a:ext cx="14398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DB64AE-7F80-604D-8DF4-7BEC8363C89F}"/>
              </a:ext>
            </a:extLst>
          </p:cNvPr>
          <p:cNvCxnSpPr/>
          <p:nvPr/>
        </p:nvCxnSpPr>
        <p:spPr bwMode="auto">
          <a:xfrm>
            <a:off x="1331913" y="836613"/>
            <a:ext cx="0" cy="30972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0CB91A0-6337-5A42-9304-652BCFACB98E}"/>
              </a:ext>
            </a:extLst>
          </p:cNvPr>
          <p:cNvCxnSpPr/>
          <p:nvPr/>
        </p:nvCxnSpPr>
        <p:spPr bwMode="auto">
          <a:xfrm>
            <a:off x="1331913" y="836613"/>
            <a:ext cx="16557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736" name="Rectangle 2">
            <a:extLst>
              <a:ext uri="{FF2B5EF4-FFF2-40B4-BE49-F238E27FC236}">
                <a16:creationId xmlns:a16="http://schemas.microsoft.com/office/drawing/2014/main" id="{693130FF-67D5-3E4C-A76F-3EF2567E0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508500"/>
            <a:ext cx="81359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Inherent level of risk</a:t>
            </a:r>
          </a:p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= risk level without any control measures besides “routine procedures”</a:t>
            </a:r>
          </a:p>
          <a:p>
            <a:pPr eaLnBrk="1" hangingPunct="1"/>
            <a:endParaRPr lang="en-US" altLang="en-US" sz="70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Residual level of risk</a:t>
            </a:r>
          </a:p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= risk level with control measures in place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70C546C9-A26C-F14F-88B6-CF3458227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What is </a:t>
            </a:r>
            <a:r>
              <a:rPr lang="en-US" altLang="en-US" sz="3600" dirty="0" err="1"/>
              <a:t>RiskAssess</a:t>
            </a:r>
            <a:r>
              <a:rPr lang="en-US" altLang="en-US" sz="3600" dirty="0"/>
              <a:t>?</a:t>
            </a:r>
            <a:br>
              <a:rPr lang="en-US" altLang="en-US" sz="3600" dirty="0"/>
            </a:br>
            <a:r>
              <a:rPr lang="en-US" altLang="en-US" sz="2800" i="1" dirty="0" err="1">
                <a:solidFill>
                  <a:srgbClr val="00B050"/>
                </a:solidFill>
              </a:rPr>
              <a:t>www.riskassess.ca</a:t>
            </a:r>
            <a:endParaRPr lang="en-US" altLang="en-US" sz="3600" i="1" dirty="0">
              <a:solidFill>
                <a:srgbClr val="00B050"/>
              </a:solidFill>
            </a:endParaRP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1E844E0F-8BE9-A849-8E89-626B9E787E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63688" y="2060848"/>
            <a:ext cx="6192688" cy="26642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2800" dirty="0"/>
              <a:t>web-based risk assessment tool</a:t>
            </a:r>
            <a:r>
              <a:rPr lang="en-US" altLang="en-US" sz="100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• customized to the school situation</a:t>
            </a:r>
            <a:endParaRPr lang="en-US" altLang="en-US" sz="1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• customized to Canada</a:t>
            </a:r>
            <a:endParaRPr lang="en-US" altLang="en-US" sz="1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• quick and easy to use!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70C546C9-A26C-F14F-88B6-CF3458227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 err="1"/>
              <a:t>RiskAssess</a:t>
            </a:r>
            <a:r>
              <a:rPr lang="en-US" altLang="en-US" sz="3600" dirty="0"/>
              <a:t> provides:</a:t>
            </a:r>
            <a:endParaRPr lang="en-US" altLang="en-US" sz="3600" i="1" dirty="0">
              <a:solidFill>
                <a:srgbClr val="00B050"/>
              </a:solidFill>
            </a:endParaRP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1E844E0F-8BE9-A849-8E89-626B9E787E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54150" y="1368574"/>
            <a:ext cx="7004050" cy="5084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br>
              <a:rPr lang="en-US" altLang="en-US" sz="2800" dirty="0"/>
            </a:br>
            <a:r>
              <a:rPr lang="en-US" altLang="en-US" sz="2800" dirty="0"/>
              <a:t> • electronic templates (CA/ISO)</a:t>
            </a:r>
            <a:endParaRPr lang="en-US" altLang="en-US" sz="1000" dirty="0"/>
          </a:p>
          <a:p>
            <a:pPr eaLnBrk="1" hangingPunct="1">
              <a:lnSpc>
                <a:spcPct val="90000"/>
              </a:lnSpc>
              <a:buFontTx/>
              <a:buNone/>
            </a:pPr>
            <a:br>
              <a:rPr lang="en-US" altLang="en-US" sz="1000" dirty="0"/>
            </a:br>
            <a:r>
              <a:rPr lang="en-US" altLang="en-US" sz="1000" dirty="0"/>
              <a:t>  </a:t>
            </a:r>
            <a:r>
              <a:rPr lang="en-US" altLang="en-US" sz="2800" dirty="0"/>
              <a:t>• database information on risks</a:t>
            </a:r>
            <a:br>
              <a:rPr lang="en-US" altLang="en-US" sz="2800" dirty="0"/>
            </a:br>
            <a:r>
              <a:rPr lang="en-US" altLang="en-US" sz="2800" dirty="0"/>
              <a:t>     (chemical, equipment, biological)</a:t>
            </a:r>
            <a:endParaRPr lang="en-US" altLang="en-US" sz="1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000" dirty="0"/>
              <a:t>  </a:t>
            </a:r>
            <a:r>
              <a:rPr lang="en-US" altLang="en-US" sz="2800" dirty="0"/>
              <a:t>	 • GHS labelling (WHMIS 2015)</a:t>
            </a:r>
            <a:endParaRPr lang="en-US" altLang="en-US" sz="1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000" dirty="0"/>
              <a:t> 	  </a:t>
            </a:r>
            <a:r>
              <a:rPr lang="en-US" altLang="en-US" sz="2800" dirty="0"/>
              <a:t>• chemical disposal advice</a:t>
            </a:r>
            <a:endParaRPr lang="en-US" altLang="en-US" sz="1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000" dirty="0"/>
              <a:t> 	 </a:t>
            </a:r>
            <a:r>
              <a:rPr lang="en-US" altLang="en-US" sz="2800" dirty="0"/>
              <a:t>• </a:t>
            </a:r>
            <a:r>
              <a:rPr lang="en-US" altLang="en-US" sz="2800" dirty="0" err="1"/>
              <a:t>prac</a:t>
            </a:r>
            <a:r>
              <a:rPr lang="en-US" altLang="en-US" sz="2800" dirty="0"/>
              <a:t> ordering and scheduling</a:t>
            </a:r>
            <a:endParaRPr lang="en-US" altLang="en-US" sz="1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000" dirty="0"/>
              <a:t> 	 </a:t>
            </a:r>
            <a:r>
              <a:rPr lang="en-US" altLang="en-US" sz="2800" dirty="0"/>
              <a:t>• extensive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1171681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>
            <a:extLst>
              <a:ext uri="{FF2B5EF4-FFF2-40B4-BE49-F238E27FC236}">
                <a16:creationId xmlns:a16="http://schemas.microsoft.com/office/drawing/2014/main" id="{91509E2E-6252-ED42-B0EB-6DB081D74C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1268413"/>
            <a:ext cx="7772400" cy="461803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4000" dirty="0"/>
              <a:t>Does </a:t>
            </a:r>
            <a:r>
              <a:rPr lang="en-US" altLang="en-US" sz="4000" dirty="0" err="1"/>
              <a:t>RiskAssess</a:t>
            </a:r>
            <a:r>
              <a:rPr lang="en-US" altLang="en-US" sz="4000" dirty="0"/>
              <a:t> work?</a:t>
            </a:r>
          </a:p>
          <a:p>
            <a:pPr marL="0" indent="0" algn="ctr">
              <a:buFontTx/>
              <a:buNone/>
            </a:pPr>
            <a:endParaRPr lang="en-US" altLang="en-US" sz="4000" dirty="0"/>
          </a:p>
          <a:p>
            <a:pPr marL="0" indent="0" algn="ctr">
              <a:buFontTx/>
              <a:buNone/>
            </a:pPr>
            <a:r>
              <a:rPr lang="en-US" altLang="en-US" sz="4000" dirty="0"/>
              <a:t>World-wide:</a:t>
            </a:r>
          </a:p>
          <a:p>
            <a:pPr marL="0" indent="0" algn="ctr">
              <a:buNone/>
            </a:pPr>
            <a:r>
              <a:rPr lang="en-US" altLang="en-US" sz="4000" dirty="0"/>
              <a:t>2,700 schools</a:t>
            </a:r>
          </a:p>
          <a:p>
            <a:pPr marL="0" indent="0" algn="ctr">
              <a:buFontTx/>
              <a:buNone/>
            </a:pPr>
            <a:r>
              <a:rPr lang="en-US" altLang="en-US" sz="4000" dirty="0"/>
              <a:t>6.5 million risk assessments </a:t>
            </a:r>
          </a:p>
          <a:p>
            <a:pPr marL="0" indent="0" algn="ctr">
              <a:buFontTx/>
              <a:buNone/>
            </a:pPr>
            <a:r>
              <a:rPr lang="en-US" altLang="en-US" sz="4000" dirty="0"/>
              <a:t>16 years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D665AA-D4D4-EF48-A6D1-FFDCF96D6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67" y="692696"/>
            <a:ext cx="5571309" cy="1026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8599B0-24E1-6E44-B0C6-650CEE9C7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55" y="2155475"/>
            <a:ext cx="5564777" cy="1030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25358A-1AA9-2849-BEE0-CAC1AFAD4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64" y="3672012"/>
            <a:ext cx="5571309" cy="101601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7AA508C-0F0C-6D4E-9CDA-3F7A076F9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0192" y="595729"/>
            <a:ext cx="2664296" cy="1220079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  <a:t>2700 schools</a:t>
            </a:r>
            <a:b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  <a:t>AU: 2400 (84%)</a:t>
            </a:r>
            <a:b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  <a:t>NZ: 300 (54%)</a:t>
            </a:r>
            <a:b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  <a:t>CA: 60 (1%)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32DE049-BC71-7F4E-9317-00BF8D9B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204864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590 schools</a:t>
            </a:r>
            <a:b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</a:br>
            <a:endParaRPr lang="en-US" altLang="en-US" sz="2400" kern="0" dirty="0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B07CE79-125F-A041-8E4A-1DA3AE2D8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743150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200 schools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46399F-17A1-094D-90BA-501717246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6" y="5174045"/>
            <a:ext cx="5609700" cy="104692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2928BCFD-3577-6749-9B2C-0D1642CBF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5232903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80 schools</a:t>
            </a:r>
            <a:b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</a:br>
            <a:endParaRPr lang="en-US" altLang="en-US" sz="2400" kern="0" dirty="0">
              <a:latin typeface="Helvetica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61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>
            <a:extLst>
              <a:ext uri="{FF2B5EF4-FFF2-40B4-BE49-F238E27FC236}">
                <a16:creationId xmlns:a16="http://schemas.microsoft.com/office/drawing/2014/main" id="{D7C8FDBA-CCCC-CE4B-A623-E8644D2FC2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981075"/>
            <a:ext cx="7772400" cy="547211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3600" dirty="0"/>
              <a:t>Does </a:t>
            </a:r>
            <a:r>
              <a:rPr lang="en-US" altLang="en-US" sz="3600" dirty="0" err="1"/>
              <a:t>RiskAssess</a:t>
            </a:r>
            <a:r>
              <a:rPr lang="en-US" altLang="en-US" sz="3600" dirty="0"/>
              <a:t> work in Canada?</a:t>
            </a:r>
          </a:p>
          <a:p>
            <a:pPr marL="0" indent="0" algn="ctr">
              <a:buFontTx/>
              <a:buNone/>
            </a:pPr>
            <a:endParaRPr lang="en-US" altLang="en-US" sz="3600" dirty="0"/>
          </a:p>
          <a:p>
            <a:pPr marL="0" indent="0" algn="ctr">
              <a:buNone/>
            </a:pPr>
            <a:r>
              <a:rPr lang="en-US" altLang="en-US" sz="3600" dirty="0"/>
              <a:t>60 schools</a:t>
            </a:r>
          </a:p>
          <a:p>
            <a:pPr marL="0" indent="0" algn="ctr">
              <a:buFontTx/>
              <a:buNone/>
            </a:pPr>
            <a:r>
              <a:rPr lang="en-US" altLang="en-US" sz="3600" dirty="0"/>
              <a:t>43,000 risk assessments </a:t>
            </a:r>
          </a:p>
          <a:p>
            <a:pPr marL="0" indent="0" algn="ctr">
              <a:buFontTx/>
              <a:buNone/>
            </a:pPr>
            <a:r>
              <a:rPr lang="en-US" altLang="en-US" sz="3600" dirty="0"/>
              <a:t>(including Calgary Board of Education high schools for 12 years)</a:t>
            </a:r>
          </a:p>
          <a:p>
            <a:pPr marL="0" indent="0" algn="ctr">
              <a:buFontTx/>
              <a:buNone/>
            </a:pPr>
            <a:endParaRPr lang="en-US" altLang="en-US" sz="3600" dirty="0"/>
          </a:p>
          <a:p>
            <a:pPr marL="0" indent="0" algn="ctr">
              <a:buFontTx/>
              <a:buNone/>
            </a:pPr>
            <a:endParaRPr lang="en-US" altLang="en-US" sz="3600" dirty="0"/>
          </a:p>
          <a:p>
            <a:pPr marL="0" indent="0" algn="ctr">
              <a:buFontTx/>
              <a:buNone/>
            </a:pPr>
            <a:endParaRPr lang="en-US" altLang="en-US" sz="3600" dirty="0"/>
          </a:p>
          <a:p>
            <a:pPr marL="0" indent="0" algn="ctr">
              <a:buFontTx/>
              <a:buNone/>
            </a:pPr>
            <a:endParaRPr lang="en-US" altLang="en-US" sz="3600" dirty="0"/>
          </a:p>
          <a:p>
            <a:pPr marL="0" indent="0" algn="ctr">
              <a:buFontTx/>
              <a:buNone/>
            </a:pPr>
            <a:endParaRPr lang="en-US" altLang="en-US" dirty="0"/>
          </a:p>
          <a:p>
            <a:pPr marL="0" indent="0" algn="ctr">
              <a:buFontTx/>
              <a:buNone/>
            </a:pPr>
            <a:r>
              <a:rPr lang="en-US" altLang="en-US" dirty="0"/>
              <a:t>6 schools Calgary/Red Deer/Edmonton</a:t>
            </a:r>
          </a:p>
          <a:p>
            <a:pPr marL="0" indent="0" algn="ctr">
              <a:buFontTx/>
              <a:buNone/>
            </a:pPr>
            <a:endParaRPr lang="en-US" altLang="en-US" sz="3600" dirty="0"/>
          </a:p>
          <a:p>
            <a:pPr marL="0" indent="0" algn="ctr">
              <a:buFontTx/>
              <a:buNone/>
            </a:pPr>
            <a:endParaRPr lang="en-US" altLang="en-US" sz="4800" dirty="0"/>
          </a:p>
          <a:p>
            <a:pPr marL="0" indent="0" algn="ctr">
              <a:buFontTx/>
              <a:buNone/>
            </a:pPr>
            <a:endParaRPr lang="en-US" altLang="en-US" sz="4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803A74EF-F487-7D49-BED5-D4ED6A739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1588" y="2603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Logic of </a:t>
            </a:r>
            <a:r>
              <a:rPr lang="en-US" altLang="en-US" sz="3600" dirty="0" err="1"/>
              <a:t>RiskAssess</a:t>
            </a:r>
            <a:endParaRPr lang="en-US" altLang="en-US" sz="3600" dirty="0"/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5B79B741-1DA1-8E4D-AD54-40F61A6700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1588" y="1313384"/>
            <a:ext cx="8305800" cy="542798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safety information customized for school labs:</a:t>
            </a:r>
            <a:br>
              <a:rPr lang="en-US" altLang="en-US" sz="3000" dirty="0"/>
            </a:br>
            <a:r>
              <a:rPr lang="en-US" altLang="en-US" sz="3000" dirty="0"/>
              <a:t>3500 chemicals and solutions</a:t>
            </a:r>
            <a:br>
              <a:rPr lang="en-US" altLang="en-US" sz="3000" dirty="0"/>
            </a:br>
            <a:r>
              <a:rPr lang="en-US" altLang="en-US" sz="3000" dirty="0"/>
              <a:t>2000 equipment items</a:t>
            </a:r>
            <a:br>
              <a:rPr lang="en-US" altLang="en-US" sz="3000" dirty="0"/>
            </a:br>
            <a:r>
              <a:rPr lang="en-US" altLang="en-US" sz="3000" dirty="0"/>
              <a:t>1500 biological items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• initial assessment of inherent risk</a:t>
            </a:r>
            <a:br>
              <a:rPr lang="en-US" altLang="en-US" sz="2800" dirty="0"/>
            </a:br>
            <a:r>
              <a:rPr lang="en-US" altLang="en-US" sz="2800" dirty="0"/>
              <a:t>- if low, go to end of assessment</a:t>
            </a:r>
            <a:br>
              <a:rPr lang="en-US" altLang="en-US" sz="2800" dirty="0"/>
            </a:br>
            <a:r>
              <a:rPr lang="en-US" altLang="en-US" sz="2800" dirty="0"/>
              <a:t>- if medium or more, record control measures</a:t>
            </a:r>
            <a:br>
              <a:rPr lang="en-US" altLang="en-US" sz="2800" dirty="0"/>
            </a:br>
            <a:r>
              <a:rPr lang="en-US" altLang="en-US" sz="2800" dirty="0"/>
              <a:t>- if high or extreme, third reviewer required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800" dirty="0"/>
              <a:t>• labelling for WHMIS 2015 (for whole school)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800" dirty="0"/>
              <a:t>• chemical disposal advice (for whole school)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800" dirty="0"/>
              <a:t>• learning resources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• inexpensive ($350 per school campus per year)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7">
            <a:extLst>
              <a:ext uri="{FF2B5EF4-FFF2-40B4-BE49-F238E27FC236}">
                <a16:creationId xmlns:a16="http://schemas.microsoft.com/office/drawing/2014/main" id="{5177768B-1E67-A24C-AD7C-75233B16B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955675"/>
            <a:ext cx="3671887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D448ED-030D-FF43-A115-967528BCE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54" y="1052737"/>
            <a:ext cx="4810082" cy="525598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2E09F131-B542-1B49-8BAB-AE6956FFE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Details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8D6DD2D9-06A9-1649-8253-EED419E118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179513"/>
            <a:ext cx="8305800" cy="5334000"/>
          </a:xfrm>
        </p:spPr>
        <p:txBody>
          <a:bodyPr/>
          <a:lstStyle/>
          <a:p>
            <a:pPr eaLnBrk="1" hangingPunct="1"/>
            <a:r>
              <a:rPr lang="en-US" altLang="en-US" sz="2800"/>
              <a:t>access from school/home </a:t>
            </a:r>
          </a:p>
          <a:p>
            <a:pPr eaLnBrk="1" hangingPunct="1"/>
            <a:r>
              <a:rPr lang="en-US" altLang="en-US" sz="2800"/>
              <a:t>nothing to install on computer, tablet or phone</a:t>
            </a:r>
            <a:br>
              <a:rPr lang="en-US" altLang="en-US" sz="2800"/>
            </a:br>
            <a:r>
              <a:rPr lang="en-US" altLang="en-US" sz="2800"/>
              <a:t>(instant update)</a:t>
            </a:r>
          </a:p>
          <a:p>
            <a:pPr eaLnBrk="1" hangingPunct="1"/>
            <a:r>
              <a:rPr lang="en-US" altLang="en-US" sz="2800"/>
              <a:t>unlimited number of simultaneous users and risk assessments </a:t>
            </a:r>
          </a:p>
          <a:p>
            <a:pPr eaLnBrk="1" hangingPunct="1"/>
            <a:r>
              <a:rPr lang="en-US" altLang="en-US" sz="2800"/>
              <a:t>minimal data entry</a:t>
            </a:r>
          </a:p>
          <a:p>
            <a:pPr eaLnBrk="1" hangingPunct="1"/>
            <a:r>
              <a:rPr lang="en-US" altLang="en-US" sz="2800"/>
              <a:t>complements SDSs</a:t>
            </a:r>
          </a:p>
          <a:p>
            <a:pPr eaLnBrk="1" hangingPunct="1"/>
            <a:r>
              <a:rPr lang="en-US" altLang="en-US" sz="2800"/>
              <a:t>continuing input from science staff</a:t>
            </a:r>
          </a:p>
          <a:p>
            <a:pPr eaLnBrk="1" hangingPunct="1"/>
            <a:r>
              <a:rPr lang="en-US" altLang="en-US" sz="2800"/>
              <a:t>multiple backups of data &amp; backup server</a:t>
            </a:r>
          </a:p>
          <a:p>
            <a:pPr eaLnBrk="1" hangingPunct="1"/>
            <a:r>
              <a:rPr lang="en-US" altLang="en-US" sz="2800"/>
              <a:t>support and advice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E505A-C40B-CCF7-D975-46CBC6CFD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A21C568C-3CB8-4447-2C3F-EC6EF1B05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Why do risk assessments?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4B7D841C-7E95-672A-BEC9-846BBED3D3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7286" y="1844824"/>
            <a:ext cx="8640960" cy="46847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reduced frequency of injuries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reduced costs for paperwork, litigation and payouts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compliance with the law: </a:t>
            </a:r>
            <a:br>
              <a:rPr lang="en-US" altLang="en-US" sz="2800" dirty="0"/>
            </a:br>
            <a:r>
              <a:rPr lang="en-US" altLang="en-US" sz="2800" dirty="0"/>
              <a:t>OHS Act + OHS Regulations + WHMIS 2015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better legal position, in the event of litigation</a:t>
            </a:r>
            <a:br>
              <a:rPr lang="en-US" altLang="en-US" sz="2800" dirty="0"/>
            </a:b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264544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0CD0DF23-36CC-6E49-83F9-913A0A0CD4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Advantages of </a:t>
            </a:r>
            <a:r>
              <a:rPr lang="en-US" altLang="en-US" sz="3600" dirty="0" err="1"/>
              <a:t>RiskAssess</a:t>
            </a:r>
            <a:endParaRPr lang="en-US" altLang="en-US" sz="3600" dirty="0"/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E144FC5E-A317-124F-9C9A-20CCC59966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1547664"/>
            <a:ext cx="9036496" cy="500235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800" dirty="0"/>
              <a:t>proper consideration of risks and control measures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/>
              <a:t>standardization in school and between schools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/>
              <a:t>storage of records for legal purposes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/>
              <a:t>WHMIS labelling (for whole school)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/>
              <a:t>waste disposal advice (for whole school)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/>
              <a:t>communication between teachers and science technicians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/>
              <a:t>discourages spur-of-the-moment experiments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/>
              <a:t>useful for new/inexperienced staff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5">
            <a:extLst>
              <a:ext uri="{FF2B5EF4-FFF2-40B4-BE49-F238E27FC236}">
                <a16:creationId xmlns:a16="http://schemas.microsoft.com/office/drawing/2014/main" id="{BCB54513-D239-5D40-9449-0E7B8147D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135937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/>
              <a:t>                   Workplace labels</a:t>
            </a:r>
          </a:p>
          <a:p>
            <a:endParaRPr lang="en-US" altLang="en-US" sz="1200" dirty="0"/>
          </a:p>
          <a:p>
            <a:r>
              <a:rPr lang="en-US" altLang="en-US" dirty="0"/>
              <a:t>Required “when a hazardous product is decanted</a:t>
            </a:r>
          </a:p>
          <a:p>
            <a:r>
              <a:rPr lang="en-US" altLang="en-US" dirty="0"/>
              <a:t>(e.g. transferred or poured) into another container”</a:t>
            </a:r>
          </a:p>
          <a:p>
            <a:r>
              <a:rPr lang="en-US" altLang="en-US" dirty="0"/>
              <a:t>and it is not “going to be used immediately”</a:t>
            </a:r>
          </a:p>
          <a:p>
            <a:endParaRPr lang="en-US" altLang="en-US" dirty="0"/>
          </a:p>
          <a:p>
            <a:r>
              <a:rPr lang="en-US" altLang="en-US" dirty="0"/>
              <a:t>In general, a workplace label will require the following information: </a:t>
            </a:r>
          </a:p>
          <a:p>
            <a:r>
              <a:rPr lang="en-US" altLang="en-US" dirty="0"/>
              <a:t>• Product name (matching the SDS product name)</a:t>
            </a:r>
          </a:p>
          <a:p>
            <a:r>
              <a:rPr lang="en-US" altLang="en-US" dirty="0"/>
              <a:t>• Safe handling precautions, may include pictograms or </a:t>
            </a:r>
          </a:p>
          <a:p>
            <a:r>
              <a:rPr lang="en-US" altLang="en-US" dirty="0"/>
              <a:t>  other supplier label information</a:t>
            </a:r>
          </a:p>
          <a:p>
            <a:r>
              <a:rPr lang="en-US" altLang="en-US" dirty="0"/>
              <a:t>• A reference to the SDS (if available)</a:t>
            </a:r>
          </a:p>
          <a:p>
            <a:endParaRPr lang="en-US" altLang="en-US" sz="2000" dirty="0"/>
          </a:p>
          <a:p>
            <a:r>
              <a:rPr lang="en-US" altLang="en-US" sz="2000" dirty="0"/>
              <a:t>Workplace label requirements fall under your Provincial or Territorial jurisdiction . . . </a:t>
            </a:r>
          </a:p>
          <a:p>
            <a:endParaRPr lang="en-US" altLang="en-US" sz="2000" i="1" dirty="0"/>
          </a:p>
          <a:p>
            <a:r>
              <a:rPr lang="en-US" altLang="en-US" sz="1800" i="1" dirty="0"/>
              <a:t>Canadian Centre for Occupational Health and Safety “</a:t>
            </a:r>
            <a:r>
              <a:rPr lang="en-US" altLang="ja-JP" sz="1800" i="1" dirty="0"/>
              <a:t>WHMIS 2015 - Labels</a:t>
            </a:r>
            <a:r>
              <a:rPr lang="en-US" altLang="en-US" sz="1800" i="1" dirty="0"/>
              <a:t>”</a:t>
            </a:r>
            <a:r>
              <a:rPr lang="en-US" altLang="ja-JP" sz="1800" i="1" dirty="0"/>
              <a:t> https://</a:t>
            </a:r>
            <a:r>
              <a:rPr lang="en-US" altLang="ja-JP" sz="1800" i="1" dirty="0" err="1"/>
              <a:t>www.ccohs.ca</a:t>
            </a:r>
            <a:r>
              <a:rPr lang="en-US" altLang="ja-JP" sz="1800" i="1" dirty="0"/>
              <a:t>/</a:t>
            </a:r>
            <a:r>
              <a:rPr lang="en-US" altLang="ja-JP" sz="1800" i="1" dirty="0" err="1"/>
              <a:t>oshanswers</a:t>
            </a:r>
            <a:r>
              <a:rPr lang="en-US" altLang="ja-JP" sz="1800" i="1" dirty="0"/>
              <a:t>/chemicals/</a:t>
            </a:r>
            <a:r>
              <a:rPr lang="en-US" altLang="ja-JP" sz="1800" i="1" dirty="0" err="1"/>
              <a:t>whmis_ghs</a:t>
            </a:r>
            <a:r>
              <a:rPr lang="en-US" altLang="ja-JP" sz="1800" i="1" dirty="0"/>
              <a:t>/</a:t>
            </a:r>
            <a:r>
              <a:rPr lang="en-US" altLang="ja-JP" sz="1800" i="1" dirty="0" err="1"/>
              <a:t>labels.html</a:t>
            </a:r>
            <a:endParaRPr lang="en-US" altLang="ja-JP" sz="1800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080CDDA5-D216-224F-8AB3-77885EFBC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1113"/>
            <a:ext cx="38179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4">
            <a:extLst>
              <a:ext uri="{FF2B5EF4-FFF2-40B4-BE49-F238E27FC236}">
                <a16:creationId xmlns:a16="http://schemas.microsoft.com/office/drawing/2014/main" id="{2060DCE1-2415-F048-A373-2BC40D494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17463"/>
            <a:ext cx="316706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">
            <a:extLst>
              <a:ext uri="{FF2B5EF4-FFF2-40B4-BE49-F238E27FC236}">
                <a16:creationId xmlns:a16="http://schemas.microsoft.com/office/drawing/2014/main" id="{5B42CE28-E069-1341-8A01-B54B5320E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113"/>
            <a:ext cx="1908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>
            <a:extLst>
              <a:ext uri="{FF2B5EF4-FFF2-40B4-BE49-F238E27FC236}">
                <a16:creationId xmlns:a16="http://schemas.microsoft.com/office/drawing/2014/main" id="{7B375188-A1CA-024F-BCC6-77E149A89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644650"/>
            <a:ext cx="14017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>
            <a:extLst>
              <a:ext uri="{FF2B5EF4-FFF2-40B4-BE49-F238E27FC236}">
                <a16:creationId xmlns:a16="http://schemas.microsoft.com/office/drawing/2014/main" id="{00DF2FA8-6DE3-764B-A245-7A6CE8285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425575"/>
            <a:ext cx="31480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2">
            <a:extLst>
              <a:ext uri="{FF2B5EF4-FFF2-40B4-BE49-F238E27FC236}">
                <a16:creationId xmlns:a16="http://schemas.microsoft.com/office/drawing/2014/main" id="{828CD0A7-7529-CC4F-9B15-BC1E03B0B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747963"/>
            <a:ext cx="20002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4">
            <a:extLst>
              <a:ext uri="{FF2B5EF4-FFF2-40B4-BE49-F238E27FC236}">
                <a16:creationId xmlns:a16="http://schemas.microsoft.com/office/drawing/2014/main" id="{69EF6E30-BA8D-5F4E-957C-B98B8C4D3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71775"/>
            <a:ext cx="1995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6">
            <a:extLst>
              <a:ext uri="{FF2B5EF4-FFF2-40B4-BE49-F238E27FC236}">
                <a16:creationId xmlns:a16="http://schemas.microsoft.com/office/drawing/2014/main" id="{0D8200BD-EBD5-944C-85B3-20EE19F0B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2951163"/>
            <a:ext cx="2181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8">
            <a:extLst>
              <a:ext uri="{FF2B5EF4-FFF2-40B4-BE49-F238E27FC236}">
                <a16:creationId xmlns:a16="http://schemas.microsoft.com/office/drawing/2014/main" id="{E1175CDA-7C21-6443-89E5-A96784B6A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4627563"/>
            <a:ext cx="305752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" descr="Screen Shot 2017-08-24 at 11.17.50 AM.png">
            <a:extLst>
              <a:ext uri="{FF2B5EF4-FFF2-40B4-BE49-F238E27FC236}">
                <a16:creationId xmlns:a16="http://schemas.microsoft.com/office/drawing/2014/main" id="{A0CAB002-C128-FE49-AAA5-E80E88D618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130675"/>
            <a:ext cx="377666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3" descr="Screen Shot 2017-08-23 at 4.57.15 PM.png">
            <a:extLst>
              <a:ext uri="{FF2B5EF4-FFF2-40B4-BE49-F238E27FC236}">
                <a16:creationId xmlns:a16="http://schemas.microsoft.com/office/drawing/2014/main" id="{F544124D-1865-EF44-A853-560AE3983A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5729288"/>
            <a:ext cx="18002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4" descr="Screen Shot 2017-08-23 at 4.59.46 PM.png">
            <a:extLst>
              <a:ext uri="{FF2B5EF4-FFF2-40B4-BE49-F238E27FC236}">
                <a16:creationId xmlns:a16="http://schemas.microsoft.com/office/drawing/2014/main" id="{4899A5F2-A4B3-2245-956A-3368B1AC0B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4889500"/>
            <a:ext cx="13668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20">
            <a:extLst>
              <a:ext uri="{FF2B5EF4-FFF2-40B4-BE49-F238E27FC236}">
                <a16:creationId xmlns:a16="http://schemas.microsoft.com/office/drawing/2014/main" id="{965B27CD-1933-2444-8174-46E304EB8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819400"/>
            <a:ext cx="1422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22">
            <a:extLst>
              <a:ext uri="{FF2B5EF4-FFF2-40B4-BE49-F238E27FC236}">
                <a16:creationId xmlns:a16="http://schemas.microsoft.com/office/drawing/2014/main" id="{9ECBA623-0CEC-344A-9CEA-2E172557F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4040188"/>
            <a:ext cx="1373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24">
            <a:extLst>
              <a:ext uri="{FF2B5EF4-FFF2-40B4-BE49-F238E27FC236}">
                <a16:creationId xmlns:a16="http://schemas.microsoft.com/office/drawing/2014/main" id="{477C792E-5458-C243-A9B6-6C33B23A3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3798888"/>
            <a:ext cx="142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12D094-278E-A446-AF58-D88454760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12" y="1124075"/>
            <a:ext cx="8893175" cy="30786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AE68E1-F5A7-BAF8-1616-8BD2CFB98F0E}"/>
              </a:ext>
            </a:extLst>
          </p:cNvPr>
          <p:cNvSpPr txBox="1"/>
          <p:nvPr/>
        </p:nvSpPr>
        <p:spPr>
          <a:xfrm>
            <a:off x="395536" y="3933056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5CECA2B-0D61-918D-585D-A72D190CD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047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Disposal of chemical wastes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CD5D22D-5782-931B-BB5D-271B5EBF9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20" y="4368312"/>
            <a:ext cx="8878367" cy="21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800" kern="0" dirty="0"/>
              <a:t>environmentally responsible chemical disposal</a:t>
            </a:r>
            <a:br>
              <a:rPr lang="en-US" altLang="en-US" sz="2800" kern="0" dirty="0"/>
            </a:br>
            <a:r>
              <a:rPr lang="en-US" altLang="ja-JP" sz="1800" i="1" dirty="0"/>
              <a:t>https://</a:t>
            </a:r>
            <a:r>
              <a:rPr lang="en-US" altLang="ja-JP" sz="1800" i="1" dirty="0" err="1"/>
              <a:t>www.riskassess.ca</a:t>
            </a:r>
            <a:r>
              <a:rPr lang="en-US" altLang="ja-JP" sz="1800" i="1" dirty="0"/>
              <a:t>/docs/</a:t>
            </a:r>
            <a:r>
              <a:rPr lang="en-US" altLang="ja-JP" sz="1800" i="1" dirty="0" err="1"/>
              <a:t>DisposalOfChemicalWastes.pdf</a:t>
            </a:r>
            <a:endParaRPr lang="en-US" altLang="en-US" sz="1800" kern="0" dirty="0"/>
          </a:p>
          <a:p>
            <a:pPr eaLnBrk="1" hangingPunct="1">
              <a:lnSpc>
                <a:spcPct val="110000"/>
              </a:lnSpc>
            </a:pPr>
            <a:r>
              <a:rPr lang="en-US" altLang="en-US" sz="2800" kern="0" dirty="0"/>
              <a:t>waste containers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kern="0" dirty="0"/>
              <a:t>waste container labels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kern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AA6877-7818-C36F-C8EF-64063BA35F1D}"/>
              </a:ext>
            </a:extLst>
          </p:cNvPr>
          <p:cNvSpPr/>
          <p:nvPr/>
        </p:nvSpPr>
        <p:spPr bwMode="auto">
          <a:xfrm>
            <a:off x="685800" y="3212976"/>
            <a:ext cx="3670176" cy="9897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703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14AE0-2ADE-241A-7AAB-4BE95B632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8D8C30-AD4B-0894-B3B3-5258BC16841E}"/>
              </a:ext>
            </a:extLst>
          </p:cNvPr>
          <p:cNvSpPr txBox="1"/>
          <p:nvPr/>
        </p:nvSpPr>
        <p:spPr>
          <a:xfrm>
            <a:off x="395536" y="3933056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2EED6D-727C-55C5-0516-BD1D8DDE48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047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Safety journey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FAC845C-C373-8206-F61B-8DAE03B85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226" y="1915929"/>
            <a:ext cx="2107878" cy="513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FF0000"/>
                </a:solidFill>
              </a:rPr>
              <a:t>Unwanted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FF0000"/>
                </a:solidFill>
              </a:rPr>
              <a:t>chemical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FF0000"/>
                </a:solidFill>
              </a:rPr>
              <a:t>(equipment)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FF0000"/>
                </a:solidFill>
              </a:rPr>
              <a:t>disposal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altLang="en-US" sz="2400" kern="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FF0000"/>
                </a:solidFill>
              </a:rPr>
              <a:t>SDSs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altLang="en-US" sz="2400" kern="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FF0000"/>
                </a:solidFill>
              </a:rPr>
              <a:t>WHMIS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FF0000"/>
                </a:solidFill>
              </a:rPr>
              <a:t>labelling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kern="0" dirty="0">
              <a:solidFill>
                <a:srgbClr val="FF0000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C8745D0-F072-C4A9-ACE8-225D31F6C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722" y="1915929"/>
            <a:ext cx="2231611" cy="397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FF9000"/>
                </a:solidFill>
              </a:rPr>
              <a:t>General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FF9000"/>
                </a:solidFill>
              </a:rPr>
              <a:t>safety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FF9000"/>
                </a:solidFill>
              </a:rPr>
              <a:t>info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altLang="en-US" sz="2400" kern="0" dirty="0">
              <a:solidFill>
                <a:srgbClr val="FF9000"/>
              </a:solidFill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FF9000"/>
                </a:solidFill>
              </a:rPr>
              <a:t>Risk assessment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FF9000"/>
                </a:solidFill>
              </a:rPr>
              <a:t>• experiment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kern="0" dirty="0">
              <a:solidFill>
                <a:srgbClr val="FF9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A39F0E-A98C-53C8-F5DD-67495B4C4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2951" y="1915929"/>
            <a:ext cx="2795605" cy="491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00B050"/>
                </a:solidFill>
              </a:rPr>
              <a:t>Risk assessment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00B050"/>
                </a:solidFill>
              </a:rPr>
              <a:t>• experiment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00B050"/>
                </a:solidFill>
              </a:rPr>
              <a:t>  + class + lab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altLang="en-US" sz="2400" kern="0" dirty="0">
              <a:solidFill>
                <a:srgbClr val="00B050"/>
              </a:solidFill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00B050"/>
                </a:solidFill>
              </a:rPr>
              <a:t>Risk assessment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00B050"/>
                </a:solidFill>
              </a:rPr>
              <a:t>review + storage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altLang="en-US" sz="2400" kern="0" dirty="0">
              <a:solidFill>
                <a:srgbClr val="00B050"/>
              </a:solidFill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00B050"/>
                </a:solidFill>
              </a:rPr>
              <a:t>Environmental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00B050"/>
                </a:solidFill>
              </a:rPr>
              <a:t>waste collection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00B050"/>
                </a:solidFill>
              </a:rPr>
              <a:t>+ recycling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kern="0" dirty="0">
              <a:solidFill>
                <a:srgbClr val="00B05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FEB201-D005-A4E7-3C95-105DE4A5D533}"/>
              </a:ext>
            </a:extLst>
          </p:cNvPr>
          <p:cNvCxnSpPr/>
          <p:nvPr/>
        </p:nvCxnSpPr>
        <p:spPr bwMode="auto">
          <a:xfrm>
            <a:off x="685800" y="1484784"/>
            <a:ext cx="7918648" cy="0"/>
          </a:xfrm>
          <a:prstGeom prst="line">
            <a:avLst/>
          </a:prstGeom>
          <a:ln>
            <a:headEnd type="none" w="med" len="med"/>
            <a:tailEnd type="arrow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Rectangle 3">
            <a:extLst>
              <a:ext uri="{FF2B5EF4-FFF2-40B4-BE49-F238E27FC236}">
                <a16:creationId xmlns:a16="http://schemas.microsoft.com/office/drawing/2014/main" id="{CB397505-C05A-40C5-9A38-44D0B8D9A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246" y="1056863"/>
            <a:ext cx="926919" cy="52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FF0000"/>
                </a:solidFill>
              </a:rPr>
              <a:t>Start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kern="0" dirty="0">
              <a:solidFill>
                <a:srgbClr val="FF0000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6E0730F-7AEF-388B-622A-5DE4F39A5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8846" y="1056863"/>
            <a:ext cx="2036885" cy="52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00B050"/>
                </a:solidFill>
              </a:rPr>
              <a:t>Best practice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54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12FAD066-92ED-6043-8FD1-2CFB14FE2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Future developments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1EBC6454-B565-224F-B265-E965CCAA25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305800" cy="4205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2800" dirty="0"/>
              <a:t>continually adding new features</a:t>
            </a:r>
            <a:br>
              <a:rPr lang="en-US" altLang="en-US" sz="2800" dirty="0"/>
            </a:br>
            <a:r>
              <a:rPr lang="en-US" altLang="en-US" sz="2800" dirty="0"/>
              <a:t> </a:t>
            </a:r>
            <a:r>
              <a:rPr lang="en-US" altLang="en-US" sz="2800" dirty="0">
                <a:hlinkClick r:id="rId3"/>
              </a:rPr>
              <a:t>https://www.riskassess.ca/info/news</a:t>
            </a:r>
            <a:br>
              <a:rPr lang="en-US" altLang="en-US" sz="2800" dirty="0"/>
            </a:br>
            <a:r>
              <a:rPr lang="en-US" altLang="en-US" sz="2800" dirty="0"/>
              <a:t> e.g. chemical waste labels</a:t>
            </a:r>
            <a:br>
              <a:rPr lang="en-US" altLang="en-US" sz="2800" dirty="0"/>
            </a:br>
            <a:endParaRPr lang="en-US" altLang="en-US" sz="2800" dirty="0"/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en-US" sz="2800" dirty="0"/>
              <a:t>• planned for 2025:</a:t>
            </a:r>
            <a:br>
              <a:rPr lang="en-US" altLang="en-US" sz="2800" dirty="0"/>
            </a:br>
            <a:r>
              <a:rPr lang="en-US" altLang="en-US" sz="2800" dirty="0"/>
              <a:t>- chemical register/inventory</a:t>
            </a:r>
            <a:br>
              <a:rPr lang="en-US" altLang="en-US" sz="2800" dirty="0"/>
            </a:br>
            <a:r>
              <a:rPr lang="en-US" altLang="en-US" sz="2800" dirty="0"/>
              <a:t>- SDS management system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en-US" sz="2800" dirty="0"/>
              <a:t>initially for Science, then extended to whole school</a:t>
            </a:r>
            <a:br>
              <a:rPr lang="en-US" altLang="en-US" sz="2800" dirty="0"/>
            </a:br>
            <a:br>
              <a:rPr lang="en-US" altLang="en-US" sz="2800" dirty="0"/>
            </a:br>
            <a:endParaRPr lang="en-US" alt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81E3FCD2-9139-9B45-AB1A-263E63533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603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Conclusion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178AE92C-FF27-C944-B4AB-A02E068034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418771"/>
            <a:ext cx="8424936" cy="4977978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800" dirty="0"/>
              <a:t>safer science laboratories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/>
              <a:t>legally compliant system for risk assessment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/>
              <a:t>easy-to-use GHS/WHMIS labelling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/>
              <a:t>environmentally responsible waste disposal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/>
              <a:t>extensive safety databases, continually updated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/>
              <a:t>learning resources, staff and students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/>
              <a:t>legal records, institutional memory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92896"/>
            <a:ext cx="8352928" cy="1143000"/>
          </a:xfrm>
        </p:spPr>
        <p:txBody>
          <a:bodyPr/>
          <a:lstStyle/>
          <a:p>
            <a:pPr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68318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E505A-C40B-CCF7-D975-46CBC6CFD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A21C568C-3CB8-4447-2C3F-EC6EF1B05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221"/>
            <a:ext cx="7772400" cy="665475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Planning for safety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4B7D841C-7E95-672A-BEC9-846BBED3D3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1896" y="598721"/>
            <a:ext cx="8083876" cy="568554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. . . . . . . 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What are the </a:t>
            </a:r>
            <a:r>
              <a:rPr lang="en-US" altLang="en-US" sz="2800" dirty="0">
                <a:solidFill>
                  <a:srgbClr val="FF0000"/>
                </a:solidFill>
              </a:rPr>
              <a:t>hazards</a:t>
            </a:r>
            <a:r>
              <a:rPr lang="en-US" altLang="en-US" sz="2800" dirty="0"/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What safety precautions are needed?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What safety routines and equipment need to be reviewed or checked?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Is the room appropriate for the activity . . . 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Can risk be kept to an acceptable minimum?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. . . . . . . 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Do I know how to safely dispose of the waste generated during the activity?</a:t>
            </a:r>
            <a:br>
              <a:rPr lang="en-US" altLang="en-US" sz="2800" dirty="0"/>
            </a:br>
            <a:endParaRPr lang="en-US" alt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i="1" dirty="0"/>
              <a:t>Safe ON Science, 2</a:t>
            </a:r>
            <a:r>
              <a:rPr lang="en-US" altLang="en-US" sz="2400" i="1" baseline="30000" dirty="0"/>
              <a:t>nd</a:t>
            </a:r>
            <a:r>
              <a:rPr lang="en-US" altLang="en-US" sz="2400" i="1" dirty="0"/>
              <a:t> ed., 2018; Section 3.1 “Safety and lesson planning”</a:t>
            </a:r>
            <a:br>
              <a:rPr lang="en-US" altLang="en-US" sz="2800" dirty="0"/>
            </a:b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005617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E505A-C40B-CCF7-D975-46CBC6CFD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A21C568C-3CB8-4447-2C3F-EC6EF1B05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6970" y="104485"/>
            <a:ext cx="7772400" cy="837565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FF0000"/>
                </a:solidFill>
              </a:rPr>
              <a:t>Hazards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4B7D841C-7E95-672A-BEC9-846BBED3D3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584" y="1070239"/>
            <a:ext cx="8083876" cy="581146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AU" sz="2400" dirty="0"/>
              <a:t>A </a:t>
            </a:r>
            <a:r>
              <a:rPr lang="en-AU" sz="2400" dirty="0">
                <a:solidFill>
                  <a:srgbClr val="FF0000"/>
                </a:solidFill>
              </a:rPr>
              <a:t>hazard</a:t>
            </a:r>
            <a:r>
              <a:rPr lang="en-AU" sz="2400" dirty="0"/>
              <a:t> is anything in the workplace that could hurt you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AU" sz="2400" dirty="0"/>
              <a:t>or the people you work with.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AU" sz="2000" i="1" dirty="0"/>
              <a:t>[Ontario Ministry of Labour Training and Skills Development “Health and Safety at Work”]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AU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AU" sz="2400" dirty="0"/>
              <a:t>The Occupational Health and Safety Act (1990) imposes duties on employers to "acquaint a worker . . .  with any </a:t>
            </a:r>
            <a:r>
              <a:rPr lang="en-AU" sz="2400" dirty="0">
                <a:solidFill>
                  <a:srgbClr val="FF0000"/>
                </a:solidFill>
              </a:rPr>
              <a:t>hazard</a:t>
            </a:r>
            <a:r>
              <a:rPr lang="en-AU" sz="2400" dirty="0"/>
              <a:t> in the work and in the handling, storage, use, disposal and transport of any article, device, equipment or a biological, chemical or physical agent . . . prepare and review at least annually a written occupational health and safety policy and develop and maintain a program to implement that policy" </a:t>
            </a:r>
            <a:r>
              <a:rPr lang="en-AU" sz="2000" i="1" dirty="0"/>
              <a:t>[25(2)(d),(j)].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3167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E505A-C40B-CCF7-D975-46CBC6CFD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A21C568C-3CB8-4447-2C3F-EC6EF1B05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280920" cy="1308291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AU" altLang="en-US" sz="5400" dirty="0">
                <a:solidFill>
                  <a:srgbClr val="FF0000"/>
                </a:solidFill>
              </a:rPr>
              <a:t> Hazard </a:t>
            </a:r>
            <a:r>
              <a:rPr lang="en-AU" altLang="en-US" sz="5400" dirty="0"/>
              <a:t>  and   </a:t>
            </a:r>
            <a:r>
              <a:rPr lang="en-AU" altLang="en-US" sz="5400" dirty="0">
                <a:solidFill>
                  <a:srgbClr val="FF0000"/>
                </a:solidFill>
              </a:rPr>
              <a:t>Risk</a:t>
            </a:r>
            <a:br>
              <a:rPr lang="en-AU" altLang="en-US" sz="5400" dirty="0">
                <a:solidFill>
                  <a:srgbClr val="FF0000"/>
                </a:solidFill>
              </a:rPr>
            </a:br>
            <a:r>
              <a:rPr lang="en-AU" altLang="en-US" sz="3600" dirty="0"/>
              <a:t>           CA, US           AU, NZ, UK, ISO</a:t>
            </a:r>
            <a:endParaRPr lang="en-US" altLang="en-US" sz="3600" dirty="0">
              <a:solidFill>
                <a:srgbClr val="FF0000"/>
              </a:solidFill>
            </a:endParaRP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4B7D841C-7E95-672A-BEC9-846BBED3D3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348880"/>
            <a:ext cx="8424936" cy="3744416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AU" sz="2400" dirty="0"/>
              <a:t>Sometimes a distinction is made between </a:t>
            </a:r>
            <a:r>
              <a:rPr lang="en-AU" sz="2400" dirty="0">
                <a:solidFill>
                  <a:srgbClr val="FF0000"/>
                </a:solidFill>
              </a:rPr>
              <a:t>hazard</a:t>
            </a:r>
            <a:r>
              <a:rPr lang="en-AU" sz="2400" dirty="0"/>
              <a:t> and </a:t>
            </a:r>
            <a:r>
              <a:rPr lang="en-AU" sz="2400" dirty="0">
                <a:solidFill>
                  <a:srgbClr val="FF0000"/>
                </a:solidFill>
              </a:rPr>
              <a:t>risk</a:t>
            </a:r>
            <a:r>
              <a:rPr lang="en-AU" sz="2400" dirty="0"/>
              <a:t>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AU" sz="2400" dirty="0"/>
              <a:t>        </a:t>
            </a:r>
            <a:r>
              <a:rPr lang="en-AU" sz="2400" dirty="0">
                <a:solidFill>
                  <a:srgbClr val="FF0000"/>
                </a:solidFill>
              </a:rPr>
              <a:t>risk</a:t>
            </a:r>
            <a:r>
              <a:rPr lang="en-AU" sz="2400" dirty="0"/>
              <a:t> is a function of </a:t>
            </a:r>
            <a:r>
              <a:rPr lang="en-AU" sz="2400" dirty="0">
                <a:solidFill>
                  <a:srgbClr val="FF0000"/>
                </a:solidFill>
              </a:rPr>
              <a:t>hazard</a:t>
            </a:r>
            <a:r>
              <a:rPr lang="en-AU" sz="2400" dirty="0"/>
              <a:t> and exposure time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AU" altLang="en-US" sz="2400" dirty="0"/>
              <a:t>Often, the words are used interchangeably.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AU" altLang="en-US" sz="2400" dirty="0"/>
              <a:t>In the school situation, exposure time is not usually relevant.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AU" alt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AU" altLang="en-US" sz="2400" dirty="0"/>
              <a:t>International Organisation for Standardization (ISO) 3100:2018 </a:t>
            </a:r>
            <a:r>
              <a:rPr lang="en-AU" altLang="en-US" sz="2400" dirty="0">
                <a:solidFill>
                  <a:srgbClr val="FF0000"/>
                </a:solidFill>
              </a:rPr>
              <a:t>Risk</a:t>
            </a:r>
            <a:r>
              <a:rPr lang="en-AU" altLang="en-US" sz="2400" dirty="0"/>
              <a:t> Management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AU" altLang="en-US" sz="2400" dirty="0"/>
              <a:t>Canada is a signatory to the ISO Convention (full member).</a:t>
            </a:r>
            <a:endParaRPr lang="en-AU" altLang="en-US" sz="2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AU" altLang="en-US" sz="3600" dirty="0">
                <a:solidFill>
                  <a:srgbClr val="FF0000"/>
                </a:solidFill>
              </a:rPr>
              <a:t>           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5109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E505A-C40B-CCF7-D975-46CBC6CFD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A21C568C-3CB8-4447-2C3F-EC6EF1B05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660" y="764704"/>
            <a:ext cx="8206680" cy="665475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Conduct a Risk Assessment Evaluation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4B7D841C-7E95-672A-BEC9-846BBED3D3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1896" y="2132856"/>
            <a:ext cx="8083876" cy="415141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/>
              <a:t>It is often possible to reduce the risk (risk is a function of hazard and exposure time) of using a hazardous chemical to an </a:t>
            </a:r>
            <a:r>
              <a:rPr lang="en-US" altLang="en-US" sz="2800" dirty="0">
                <a:solidFill>
                  <a:srgbClr val="92D050"/>
                </a:solidFill>
              </a:rPr>
              <a:t>acceptable level </a:t>
            </a:r>
            <a:r>
              <a:rPr lang="en-US" altLang="en-US" sz="2800" dirty="0"/>
              <a:t>by adopting suitable </a:t>
            </a:r>
            <a:r>
              <a:rPr lang="en-US" altLang="en-US" sz="2800" dirty="0">
                <a:solidFill>
                  <a:srgbClr val="92D050"/>
                </a:solidFill>
              </a:rPr>
              <a:t>control measures</a:t>
            </a:r>
            <a:r>
              <a:rPr lang="en-US" altLang="en-US" sz="2800" dirty="0"/>
              <a:t>.</a:t>
            </a:r>
            <a:br>
              <a:rPr lang="en-US" altLang="en-US" sz="2800" dirty="0"/>
            </a:br>
            <a:endParaRPr lang="en-US" alt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i="1" dirty="0"/>
              <a:t>Safe ON Science, 2</a:t>
            </a:r>
            <a:r>
              <a:rPr lang="en-US" altLang="en-US" sz="2400" i="1" baseline="30000" dirty="0"/>
              <a:t>nd</a:t>
            </a:r>
            <a:r>
              <a:rPr lang="en-US" altLang="en-US" sz="2400" i="1" dirty="0"/>
              <a:t> ed., 2018; Section 7.3 “Hazardous chemicals”</a:t>
            </a:r>
            <a:br>
              <a:rPr lang="en-US" altLang="en-US" sz="2800" dirty="0"/>
            </a:b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745112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932F5963-CC69-014E-985A-47B6BB111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381000"/>
            <a:ext cx="2438400" cy="762000"/>
          </a:xfrm>
        </p:spPr>
        <p:txBody>
          <a:bodyPr/>
          <a:lstStyle/>
          <a:p>
            <a:pPr eaLnBrk="1" hangingPunct="1"/>
            <a:r>
              <a:rPr lang="en-US" altLang="en-US" sz="3200"/>
              <a:t>You should:</a:t>
            </a:r>
            <a:endParaRPr lang="en-US" altLang="en-US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20BE4380-BCE9-194F-9DBB-8962B904A3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57600" y="1219200"/>
            <a:ext cx="2057400" cy="2743200"/>
          </a:xfrm>
        </p:spPr>
        <p:txBody>
          <a:bodyPr/>
          <a:lstStyle/>
          <a:p>
            <a:pPr eaLnBrk="1" hangingPunct="1"/>
            <a:r>
              <a:rPr lang="en-US" altLang="en-US" sz="2000"/>
              <a:t>identify</a:t>
            </a:r>
          </a:p>
          <a:p>
            <a:pPr eaLnBrk="1" hangingPunct="1">
              <a:buFontTx/>
              <a:buNone/>
            </a:pPr>
            <a:endParaRPr lang="en-US" altLang="en-US" sz="2000"/>
          </a:p>
          <a:p>
            <a:pPr eaLnBrk="1" hangingPunct="1"/>
            <a:r>
              <a:rPr lang="en-US" altLang="en-US" sz="2000"/>
              <a:t>assess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control</a:t>
            </a:r>
          </a:p>
          <a:p>
            <a:pPr eaLnBrk="1" hangingPunct="1"/>
            <a:endParaRPr lang="en-US" altLang="en-US" sz="2000"/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E046D770-FB12-AA42-8578-62D20A03C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657600"/>
            <a:ext cx="1447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risks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22532" name="Text Box 5">
            <a:extLst>
              <a:ext uri="{FF2B5EF4-FFF2-40B4-BE49-F238E27FC236}">
                <a16:creationId xmlns:a16="http://schemas.microsoft.com/office/drawing/2014/main" id="{C43CD54A-65A7-DB45-BB3C-708C603DC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724400"/>
            <a:ext cx="6172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Before:   Establish the context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After:      Monitor and review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Always:   Consult and communicate</a:t>
            </a:r>
          </a:p>
        </p:txBody>
      </p:sp>
      <p:sp>
        <p:nvSpPr>
          <p:cNvPr id="22533" name="Rectangle 6">
            <a:extLst>
              <a:ext uri="{FF2B5EF4-FFF2-40B4-BE49-F238E27FC236}">
                <a16:creationId xmlns:a16="http://schemas.microsoft.com/office/drawing/2014/main" id="{ED5143F8-93EA-4E43-9C99-AE5AB9922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81000"/>
            <a:ext cx="32766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61A3B187-6460-A34F-BEBC-39B49D0D9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Risk identification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B2349372-CDA5-4048-AF3C-494E64BD0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1937" y="1361799"/>
            <a:ext cx="8620125" cy="526841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• history of </a:t>
            </a:r>
            <a:r>
              <a:rPr lang="ja-JP" altLang="en-US"/>
              <a:t>“</a:t>
            </a:r>
            <a:r>
              <a:rPr lang="en-US" altLang="ja-JP" dirty="0"/>
              <a:t>accidents</a:t>
            </a:r>
            <a:r>
              <a:rPr lang="ja-JP" altLang="en-US"/>
              <a:t>”</a:t>
            </a:r>
            <a:r>
              <a:rPr lang="en-US" altLang="ja-JP" dirty="0"/>
              <a:t> and </a:t>
            </a:r>
            <a:r>
              <a:rPr lang="ja-JP" altLang="en-US"/>
              <a:t>“</a:t>
            </a:r>
            <a:r>
              <a:rPr lang="en-US" altLang="ja-JP" dirty="0"/>
              <a:t>near-accidents</a:t>
            </a:r>
            <a:r>
              <a:rPr lang="ja-JP" altLang="en-US"/>
              <a:t>”</a:t>
            </a:r>
            <a:r>
              <a:rPr lang="en-US" altLang="ja-JP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dirty="0"/>
              <a:t>   - at school</a:t>
            </a:r>
            <a:br>
              <a:rPr lang="en-US" altLang="ja-JP" dirty="0"/>
            </a:br>
            <a:r>
              <a:rPr lang="en-US" altLang="ja-JP" dirty="0"/>
              <a:t>- at similar schools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• brainstorming, preferably with colleagues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• checklists of possible risks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• authoritative sources e.g. SDSs, databases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• consider facilities, e.g. fume cupboard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• consider student </a:t>
            </a:r>
            <a:r>
              <a:rPr lang="en-US" altLang="en-US" dirty="0" err="1"/>
              <a:t>behaviour</a:t>
            </a:r>
            <a:r>
              <a:rPr lang="en-US" altLang="en-US" dirty="0"/>
              <a:t>, allergies, special needs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• . . . . . . . . .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1C441D13-642C-864F-834A-5757A2C31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947737"/>
          </a:xfrm>
        </p:spPr>
        <p:txBody>
          <a:bodyPr/>
          <a:lstStyle/>
          <a:p>
            <a:pPr eaLnBrk="1" hangingPunct="1"/>
            <a:r>
              <a:rPr lang="en-US" altLang="en-US" dirty="0"/>
              <a:t>Risk assessment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77FF0C6C-1922-9C48-B8DA-C4AB55692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360030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To assess the severity of a risk,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you need to consider: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• the consequences of the event, and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• the chance that it will occur (likelihood)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ISO 31000:2018 </a:t>
            </a:r>
            <a:r>
              <a:rPr lang="ja-JP" altLang="en-US" sz="2400"/>
              <a:t>“</a:t>
            </a:r>
            <a:r>
              <a:rPr lang="en-US" altLang="ja-JP" sz="2400" dirty="0"/>
              <a:t>Risk management</a:t>
            </a:r>
            <a:r>
              <a:rPr lang="ja-JP" altLang="en-US" sz="2400"/>
              <a:t>”</a:t>
            </a:r>
            <a:endParaRPr lang="en-US" altLang="ja-JP" sz="2400" dirty="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14413C44-6568-3F42-952F-E66A61966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445125"/>
            <a:ext cx="79200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Risk matrices used in schools are 3 x 3 to 5 x 5</a:t>
            </a:r>
          </a:p>
          <a:p>
            <a:r>
              <a:rPr lang="en-US" altLang="en-US" dirty="0"/>
              <a:t>See </a:t>
            </a:r>
            <a:r>
              <a:rPr lang="en-US" altLang="en-US" dirty="0" err="1">
                <a:solidFill>
                  <a:srgbClr val="3366FF"/>
                </a:solidFill>
              </a:rPr>
              <a:t>www.riskassess.ca</a:t>
            </a:r>
            <a:r>
              <a:rPr lang="en-US" altLang="en-US" dirty="0">
                <a:solidFill>
                  <a:srgbClr val="3366FF"/>
                </a:solidFill>
              </a:rPr>
              <a:t>/info/</a:t>
            </a:r>
            <a:r>
              <a:rPr lang="en-US" altLang="en-US" dirty="0" err="1">
                <a:solidFill>
                  <a:srgbClr val="3366FF"/>
                </a:solidFill>
              </a:rPr>
              <a:t>learning_resources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85381</TotalTime>
  <Words>1310</Words>
  <Application>Microsoft Macintosh PowerPoint</Application>
  <PresentationFormat>On-screen Show (4:3)</PresentationFormat>
  <Paragraphs>239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Helvetica</vt:lpstr>
      <vt:lpstr>Blank Presentation</vt:lpstr>
      <vt:lpstr>RiskAssess software:  hazard information, WHMIS labels, disposal advice and risk assessments for safe laboratories!</vt:lpstr>
      <vt:lpstr>Why do risk assessments?</vt:lpstr>
      <vt:lpstr>Planning for safety</vt:lpstr>
      <vt:lpstr>Hazards</vt:lpstr>
      <vt:lpstr> Hazard   and   Risk            CA, US           AU, NZ, UK, ISO</vt:lpstr>
      <vt:lpstr>Conduct a Risk Assessment Evaluation</vt:lpstr>
      <vt:lpstr>You should:</vt:lpstr>
      <vt:lpstr>Risk identification</vt:lpstr>
      <vt:lpstr>Risk assessment</vt:lpstr>
      <vt:lpstr>Risk control</vt:lpstr>
      <vt:lpstr>Assess risks</vt:lpstr>
      <vt:lpstr>What is RiskAssess? www.riskassess.ca</vt:lpstr>
      <vt:lpstr>RiskAssess provides:</vt:lpstr>
      <vt:lpstr>PowerPoint Presentation</vt:lpstr>
      <vt:lpstr>2700 schools AU: 2400 (84%) NZ: 300 (54%) CA: 60 (1%)</vt:lpstr>
      <vt:lpstr>PowerPoint Presentation</vt:lpstr>
      <vt:lpstr>Logic of RiskAssess</vt:lpstr>
      <vt:lpstr>PowerPoint Presentation</vt:lpstr>
      <vt:lpstr>Details</vt:lpstr>
      <vt:lpstr>Advantages of RiskAssess</vt:lpstr>
      <vt:lpstr>PowerPoint Presentation</vt:lpstr>
      <vt:lpstr>PowerPoint Presentation</vt:lpstr>
      <vt:lpstr>Disposal of chemical wastes</vt:lpstr>
      <vt:lpstr>Safety journey</vt:lpstr>
      <vt:lpstr>Future developments</vt:lpstr>
      <vt:lpstr>Conclusion</vt:lpstr>
      <vt:lpstr>DEMO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357</cp:revision>
  <cp:lastPrinted>2018-09-18T02:17:10Z</cp:lastPrinted>
  <dcterms:created xsi:type="dcterms:W3CDTF">2008-09-14T02:46:40Z</dcterms:created>
  <dcterms:modified xsi:type="dcterms:W3CDTF">2024-11-05T22:26:42Z</dcterms:modified>
</cp:coreProperties>
</file>